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599" r:id="rId2"/>
    <p:sldId id="681" r:id="rId3"/>
    <p:sldId id="684" r:id="rId4"/>
    <p:sldId id="623" r:id="rId5"/>
    <p:sldId id="625" r:id="rId6"/>
    <p:sldId id="624" r:id="rId7"/>
    <p:sldId id="626" r:id="rId8"/>
    <p:sldId id="680" r:id="rId9"/>
    <p:sldId id="685" r:id="rId10"/>
    <p:sldId id="686" r:id="rId11"/>
    <p:sldId id="668" r:id="rId12"/>
    <p:sldId id="688" r:id="rId13"/>
    <p:sldId id="670" r:id="rId14"/>
    <p:sldId id="671" r:id="rId15"/>
    <p:sldId id="669" r:id="rId16"/>
    <p:sldId id="679" r:id="rId17"/>
    <p:sldId id="687" r:id="rId18"/>
    <p:sldId id="683" r:id="rId19"/>
    <p:sldId id="689" r:id="rId20"/>
    <p:sldId id="604" r:id="rId21"/>
    <p:sldId id="667" r:id="rId22"/>
    <p:sldId id="672" r:id="rId23"/>
    <p:sldId id="601" r:id="rId24"/>
    <p:sldId id="630" r:id="rId25"/>
    <p:sldId id="631" r:id="rId26"/>
    <p:sldId id="629" r:id="rId27"/>
    <p:sldId id="690" r:id="rId28"/>
    <p:sldId id="693" r:id="rId29"/>
    <p:sldId id="642" r:id="rId30"/>
    <p:sldId id="644" r:id="rId31"/>
    <p:sldId id="648" r:id="rId32"/>
    <p:sldId id="691" r:id="rId33"/>
    <p:sldId id="692" r:id="rId34"/>
    <p:sldId id="602" r:id="rId35"/>
    <p:sldId id="651" r:id="rId36"/>
    <p:sldId id="605" r:id="rId37"/>
    <p:sldId id="673" r:id="rId38"/>
    <p:sldId id="674" r:id="rId39"/>
    <p:sldId id="650" r:id="rId40"/>
    <p:sldId id="675" r:id="rId41"/>
    <p:sldId id="676" r:id="rId42"/>
    <p:sldId id="677" r:id="rId43"/>
    <p:sldId id="678" r:id="rId44"/>
    <p:sldId id="652" r:id="rId45"/>
    <p:sldId id="615" r:id="rId46"/>
    <p:sldId id="616" r:id="rId47"/>
    <p:sldId id="617" r:id="rId48"/>
    <p:sldId id="618" r:id="rId49"/>
    <p:sldId id="619" r:id="rId50"/>
    <p:sldId id="620" r:id="rId51"/>
    <p:sldId id="621" r:id="rId52"/>
    <p:sldId id="622" r:id="rId53"/>
    <p:sldId id="653" r:id="rId54"/>
    <p:sldId id="654" r:id="rId55"/>
    <p:sldId id="659" r:id="rId56"/>
    <p:sldId id="660" r:id="rId57"/>
    <p:sldId id="661" r:id="rId58"/>
    <p:sldId id="662" r:id="rId59"/>
    <p:sldId id="600" r:id="rId60"/>
    <p:sldId id="645" r:id="rId61"/>
    <p:sldId id="655" r:id="rId62"/>
    <p:sldId id="658" r:id="rId63"/>
    <p:sldId id="665" r:id="rId64"/>
    <p:sldId id="656" r:id="rId65"/>
    <p:sldId id="657" r:id="rId66"/>
    <p:sldId id="666" r:id="rId67"/>
    <p:sldId id="603" r:id="rId68"/>
    <p:sldId id="632" r:id="rId69"/>
    <p:sldId id="633" r:id="rId70"/>
    <p:sldId id="607" r:id="rId71"/>
    <p:sldId id="609" r:id="rId7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86"/>
            <p14:sldId id="668"/>
            <p14:sldId id="688"/>
            <p14:sldId id="670"/>
            <p14:sldId id="671"/>
            <p14:sldId id="669"/>
            <p14:sldId id="679"/>
            <p14:sldId id="687"/>
            <p14:sldId id="683"/>
            <p14:sldId id="689"/>
          </p14:sldIdLst>
        </p14:section>
        <p14:section name="Intro" id="{7259CCC4-756C-42B1-88E3-991F9241324B}">
          <p14:sldIdLst>
            <p14:sldId id="604"/>
            <p14:sldId id="667"/>
            <p14:sldId id="672"/>
            <p14:sldId id="601"/>
            <p14:sldId id="630"/>
            <p14:sldId id="631"/>
            <p14:sldId id="629"/>
            <p14:sldId id="690"/>
            <p14:sldId id="693"/>
            <p14:sldId id="642"/>
            <p14:sldId id="644"/>
            <p14:sldId id="648"/>
            <p14:sldId id="691"/>
            <p14:sldId id="692"/>
          </p14:sldIdLst>
        </p14:section>
        <p14:section name="Scalling, IK, ID" id="{F6423F34-D3F1-402B-AA0A-99CB38086CF6}">
          <p14:sldIdLst>
            <p14:sldId id="602"/>
            <p14:sldId id="651"/>
            <p14:sldId id="605"/>
            <p14:sldId id="673"/>
            <p14:sldId id="674"/>
            <p14:sldId id="650"/>
            <p14:sldId id="675"/>
            <p14:sldId id="676"/>
            <p14:sldId id="677"/>
            <p14:sldId id="678"/>
            <p14:sldId id="652"/>
            <p14:sldId id="615"/>
            <p14:sldId id="616"/>
            <p14:sldId id="617"/>
            <p14:sldId id="618"/>
            <p14:sldId id="619"/>
            <p14:sldId id="620"/>
            <p14:sldId id="621"/>
            <p14:sldId id="622"/>
            <p14:sldId id="653"/>
            <p14:sldId id="654"/>
            <p14:sldId id="659"/>
            <p14:sldId id="660"/>
            <p14:sldId id="661"/>
            <p14:sldId id="662"/>
          </p14:sldIdLst>
        </p14:section>
        <p14:section name="Muscle and JCF" id="{777D956A-F98A-481E-B505-7D5B28B574E2}">
          <p14:sldIdLst>
            <p14:sldId id="600"/>
            <p14:sldId id="645"/>
            <p14:sldId id="655"/>
            <p14:sldId id="658"/>
            <p14:sldId id="665"/>
            <p14:sldId id="656"/>
            <p14:sldId id="657"/>
            <p14:sldId id="666"/>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33"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10/09/2023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45</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46</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47</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48</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50</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51</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52</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https://www.sciencedirect.com/science/article/abs/pii/S0278591920305068</a:t>
            </a:r>
          </a:p>
        </p:txBody>
      </p:sp>
      <p:sp>
        <p:nvSpPr>
          <p:cNvPr id="4" name="Slide Number Placeholder 3"/>
          <p:cNvSpPr>
            <a:spLocks noGrp="1"/>
          </p:cNvSpPr>
          <p:nvPr>
            <p:ph type="sldNum" sz="quarter" idx="5"/>
          </p:nvPr>
        </p:nvSpPr>
        <p:spPr/>
        <p:txBody>
          <a:bodyPr/>
          <a:lstStyle/>
          <a:p>
            <a:fld id="{F1165626-EA9B-4F86-8AFC-DC300B6979AE}" type="slidenum">
              <a:rPr lang="LID4096" smtClean="0"/>
              <a:t>5</a:t>
            </a:fld>
            <a:endParaRPr lang="LID4096"/>
          </a:p>
        </p:txBody>
      </p:sp>
    </p:spTree>
    <p:extLst>
      <p:ext uri="{BB962C8B-B14F-4D97-AF65-F5344CB8AC3E}">
        <p14:creationId xmlns:p14="http://schemas.microsoft.com/office/powerpoint/2010/main" val="150668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https://journals.plos.org/plosone/article?id=10.1371/journal.pone.0291789</a:t>
            </a:r>
          </a:p>
        </p:txBody>
      </p:sp>
      <p:sp>
        <p:nvSpPr>
          <p:cNvPr id="4" name="Slide Number Placeholder 3"/>
          <p:cNvSpPr>
            <a:spLocks noGrp="1"/>
          </p:cNvSpPr>
          <p:nvPr>
            <p:ph type="sldNum" sz="quarter" idx="5"/>
          </p:nvPr>
        </p:nvSpPr>
        <p:spPr/>
        <p:txBody>
          <a:bodyPr/>
          <a:lstStyle/>
          <a:p>
            <a:fld id="{F1165626-EA9B-4F86-8AFC-DC300B6979AE}" type="slidenum">
              <a:rPr lang="LID4096" smtClean="0"/>
              <a:t>16</a:t>
            </a:fld>
            <a:endParaRPr lang="LID4096"/>
          </a:p>
        </p:txBody>
      </p:sp>
    </p:spTree>
    <p:extLst>
      <p:ext uri="{BB962C8B-B14F-4D97-AF65-F5344CB8AC3E}">
        <p14:creationId xmlns:p14="http://schemas.microsoft.com/office/powerpoint/2010/main" val="36356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10.1016/j.jbiomech.2014.10.009</a:t>
            </a:r>
          </a:p>
        </p:txBody>
      </p:sp>
      <p:sp>
        <p:nvSpPr>
          <p:cNvPr id="4" name="Slide Number Placeholder 3"/>
          <p:cNvSpPr>
            <a:spLocks noGrp="1"/>
          </p:cNvSpPr>
          <p:nvPr>
            <p:ph type="sldNum" sz="quarter" idx="5"/>
          </p:nvPr>
        </p:nvSpPr>
        <p:spPr/>
        <p:txBody>
          <a:bodyPr/>
          <a:lstStyle/>
          <a:p>
            <a:fld id="{F1165626-EA9B-4F86-8AFC-DC300B6979AE}" type="slidenum">
              <a:rPr lang="LID4096" smtClean="0"/>
              <a:t>17</a:t>
            </a:fld>
            <a:endParaRPr lang="LID4096"/>
          </a:p>
        </p:txBody>
      </p:sp>
    </p:spTree>
    <p:extLst>
      <p:ext uri="{BB962C8B-B14F-4D97-AF65-F5344CB8AC3E}">
        <p14:creationId xmlns:p14="http://schemas.microsoft.com/office/powerpoint/2010/main" val="25070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https://www.nasa.gov/general/digital-astronaut-simulation-tool/</a:t>
            </a:r>
          </a:p>
          <a:p>
            <a:endParaRPr lang="en-GB" dirty="0"/>
          </a:p>
          <a:p>
            <a:r>
              <a:rPr lang="en-GB" dirty="0"/>
              <a:t>10.1152/japplphysiol.00662.2021</a:t>
            </a:r>
          </a:p>
        </p:txBody>
      </p:sp>
      <p:sp>
        <p:nvSpPr>
          <p:cNvPr id="4" name="Slide Number Placeholder 3"/>
          <p:cNvSpPr>
            <a:spLocks noGrp="1"/>
          </p:cNvSpPr>
          <p:nvPr>
            <p:ph type="sldNum" sz="quarter" idx="5"/>
          </p:nvPr>
        </p:nvSpPr>
        <p:spPr/>
        <p:txBody>
          <a:bodyPr/>
          <a:lstStyle/>
          <a:p>
            <a:fld id="{F1165626-EA9B-4F86-8AFC-DC300B6979AE}" type="slidenum">
              <a:rPr lang="LID4096" smtClean="0"/>
              <a:t>19</a:t>
            </a:fld>
            <a:endParaRPr lang="LID4096"/>
          </a:p>
        </p:txBody>
      </p:sp>
    </p:spTree>
    <p:extLst>
      <p:ext uri="{BB962C8B-B14F-4D97-AF65-F5344CB8AC3E}">
        <p14:creationId xmlns:p14="http://schemas.microsoft.com/office/powerpoint/2010/main" val="350512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22</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44</a:t>
            </a:fld>
            <a:endParaRPr lang="en-AU"/>
          </a:p>
        </p:txBody>
      </p:sp>
    </p:spTree>
    <p:extLst>
      <p:ext uri="{BB962C8B-B14F-4D97-AF65-F5344CB8AC3E}">
        <p14:creationId xmlns:p14="http://schemas.microsoft.com/office/powerpoint/2010/main" val="56885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10/09/2023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media2.m4a"/><Relationship Id="rId7" Type="http://schemas.openxmlformats.org/officeDocument/2006/relationships/image" Target="../media/image6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audio" Target="../media/media3.m4a"/><Relationship Id="rId7" Type="http://schemas.openxmlformats.org/officeDocument/2006/relationships/image" Target="../media/image6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slideLayout" Target="../slideLayouts/slideLayout5.xml"/><Relationship Id="rId9"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2.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dirty="0"/>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7" y="1492548"/>
            <a:ext cx="8099124" cy="1007997"/>
          </a:xfrm>
        </p:spPr>
        <p:txBody>
          <a:bodyPr>
            <a:normAutofit fontScale="90000"/>
          </a:bodyPr>
          <a:lstStyle/>
          <a:p>
            <a:pPr algn="ctr"/>
            <a:r>
              <a:rPr lang="en-GB" sz="3200" dirty="0">
                <a:solidFill>
                  <a:schemeClr val="accent1">
                    <a:lumMod val="75000"/>
                  </a:schemeClr>
                </a:solidFill>
                <a:latin typeface="Arial" panose="020B0604020202020204" pitchFamily="34" charset="0"/>
                <a:cs typeface="Arial" panose="020B0604020202020204" pitchFamily="34" charset="0"/>
              </a:rPr>
              <a:t>Blended intensive programme – Introduction to OpenSim</a:t>
            </a:r>
          </a:p>
        </p:txBody>
      </p:sp>
      <p:sp>
        <p:nvSpPr>
          <p:cNvPr id="2" name="Rectangle 1">
            <a:extLst>
              <a:ext uri="{FF2B5EF4-FFF2-40B4-BE49-F238E27FC236}">
                <a16:creationId xmlns:a16="http://schemas.microsoft.com/office/drawing/2014/main" id="{31099DA4-969F-4919-89D6-350927DCBAE0}"/>
              </a:ext>
            </a:extLst>
          </p:cNvPr>
          <p:cNvSpPr/>
          <p:nvPr/>
        </p:nvSpPr>
        <p:spPr>
          <a:xfrm>
            <a:off x="3887702" y="2727960"/>
            <a:ext cx="4416594" cy="400110"/>
          </a:xfrm>
          <a:prstGeom prst="rect">
            <a:avLst/>
          </a:prstGeom>
        </p:spPr>
        <p:txBody>
          <a:bodyPr wrap="none">
            <a:spAutoFit/>
          </a:bodyPr>
          <a:lstStyle/>
          <a:p>
            <a:pPr algn="ctr"/>
            <a:r>
              <a:rPr lang="en-US" sz="2000" dirty="0">
                <a:solidFill>
                  <a:schemeClr val="accent1">
                    <a:lumMod val="75000"/>
                  </a:schemeClr>
                </a:solidFill>
                <a:latin typeface="Consolas" panose="020B0609020204030204" pitchFamily="49" charset="0"/>
              </a:rPr>
              <a:t>Basilio Goncalves &amp; Hans </a:t>
            </a:r>
            <a:r>
              <a:rPr lang="en-US" sz="2000" dirty="0" err="1">
                <a:solidFill>
                  <a:schemeClr val="accent1">
                    <a:lumMod val="75000"/>
                  </a:schemeClr>
                </a:solidFill>
                <a:latin typeface="Consolas" panose="020B0609020204030204" pitchFamily="49" charset="0"/>
              </a:rPr>
              <a:t>Kainz</a:t>
            </a:r>
            <a:endParaRPr lang="en-US" sz="2000" b="0" dirty="0">
              <a:solidFill>
                <a:schemeClr val="accent1">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67CACE-1054-42EF-BD96-77F46A8A4485}"/>
              </a:ext>
            </a:extLst>
          </p:cNvPr>
          <p:cNvPicPr>
            <a:picLocks noChangeAspect="1"/>
          </p:cNvPicPr>
          <p:nvPr/>
        </p:nvPicPr>
        <p:blipFill>
          <a:blip r:embed="rId4"/>
          <a:stretch>
            <a:fillRect/>
          </a:stretch>
        </p:blipFill>
        <p:spPr>
          <a:xfrm>
            <a:off x="2016922" y="1404392"/>
            <a:ext cx="8158156" cy="4897348"/>
          </a:xfrm>
          <a:prstGeom prst="rect">
            <a:avLst/>
          </a:prstGeom>
        </p:spPr>
      </p:pic>
    </p:spTree>
    <p:extLst>
      <p:ext uri="{BB962C8B-B14F-4D97-AF65-F5344CB8AC3E}">
        <p14:creationId xmlns:p14="http://schemas.microsoft.com/office/powerpoint/2010/main" val="58020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374770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00" y="326381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7CE6542E-2023-415C-9045-569AEB02F1C4}"/>
              </a:ext>
            </a:extLst>
          </p:cNvPr>
          <p:cNvPicPr>
            <a:picLocks noChangeAspect="1"/>
          </p:cNvPicPr>
          <p:nvPr/>
        </p:nvPicPr>
        <p:blipFill>
          <a:blip r:embed="rId3"/>
          <a:stretch>
            <a:fillRect/>
          </a:stretch>
        </p:blipFill>
        <p:spPr>
          <a:xfrm>
            <a:off x="228600" y="1668856"/>
            <a:ext cx="8027106" cy="1909762"/>
          </a:xfrm>
          <a:prstGeom prst="rect">
            <a:avLst/>
          </a:prstGeom>
        </p:spPr>
      </p:pic>
      <p:pic>
        <p:nvPicPr>
          <p:cNvPr id="3" name="Picture 2" descr="Biomotion">
            <a:extLst>
              <a:ext uri="{FF2B5EF4-FFF2-40B4-BE49-F238E27FC236}">
                <a16:creationId xmlns:a16="http://schemas.microsoft.com/office/drawing/2014/main" id="{EC0A6221-7A87-44CC-B930-49D385BA2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29041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E58311-DD21-4C52-8EE5-A0BA1C888F21}"/>
              </a:ext>
            </a:extLst>
          </p:cNvPr>
          <p:cNvPicPr>
            <a:picLocks noChangeAspect="1"/>
          </p:cNvPicPr>
          <p:nvPr/>
        </p:nvPicPr>
        <p:blipFill>
          <a:blip r:embed="rId5"/>
          <a:stretch>
            <a:fillRect/>
          </a:stretch>
        </p:blipFill>
        <p:spPr>
          <a:xfrm>
            <a:off x="0" y="4040504"/>
            <a:ext cx="7764780" cy="1941195"/>
          </a:xfrm>
          <a:prstGeom prst="rect">
            <a:avLst/>
          </a:prstGeom>
        </p:spPr>
      </p:pic>
    </p:spTree>
    <p:extLst>
      <p:ext uri="{BB962C8B-B14F-4D97-AF65-F5344CB8AC3E}">
        <p14:creationId xmlns:p14="http://schemas.microsoft.com/office/powerpoint/2010/main" val="392497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7385785" y="2521781"/>
            <a:ext cx="4360535" cy="2693272"/>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6E5F4B-8547-4D98-931C-A6FBBFC0715C}"/>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0A373E43-237B-4766-9B1E-A6CE6CBA037E}"/>
              </a:ext>
            </a:extLst>
          </p:cNvPr>
          <p:cNvPicPr>
            <a:picLocks noChangeAspect="1"/>
          </p:cNvPicPr>
          <p:nvPr/>
        </p:nvPicPr>
        <p:blipFill>
          <a:blip r:embed="rId5"/>
          <a:stretch>
            <a:fillRect/>
          </a:stretch>
        </p:blipFill>
        <p:spPr>
          <a:xfrm>
            <a:off x="179704" y="3732441"/>
            <a:ext cx="7040880" cy="2439420"/>
          </a:xfrm>
          <a:prstGeom prst="rect">
            <a:avLst/>
          </a:prstGeom>
        </p:spPr>
      </p:pic>
    </p:spTree>
    <p:extLst>
      <p:ext uri="{BB962C8B-B14F-4D97-AF65-F5344CB8AC3E}">
        <p14:creationId xmlns:p14="http://schemas.microsoft.com/office/powerpoint/2010/main" val="1243571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A190A2-CC42-45DD-9DA1-CB99732C1682}"/>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3"/>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AC9AFD-4D12-47F7-AB9B-C651C9D2C513}"/>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12" name="Picture 2" descr="Should I be worried about my child's bowlegs or knocked-knees? | Children's  Wisconsin">
            <a:extLst>
              <a:ext uri="{FF2B5EF4-FFF2-40B4-BE49-F238E27FC236}">
                <a16:creationId xmlns:a16="http://schemas.microsoft.com/office/drawing/2014/main" id="{CBFB6AE6-5617-4EC9-A71A-BE486F58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5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10" name="Picture 2" descr="Koller Willi">
            <a:extLst>
              <a:ext uri="{FF2B5EF4-FFF2-40B4-BE49-F238E27FC236}">
                <a16:creationId xmlns:a16="http://schemas.microsoft.com/office/drawing/2014/main" id="{75B70FD7-218E-462D-A2E9-C84352AE7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65" y="321843"/>
            <a:ext cx="636895" cy="85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neuromechanics.univie.ac.at/wp-content/uploads/2021/02/hans-2.jpg">
            <a:extLst>
              <a:ext uri="{FF2B5EF4-FFF2-40B4-BE49-F238E27FC236}">
                <a16:creationId xmlns:a16="http://schemas.microsoft.com/office/drawing/2014/main" id="{D3E243AE-0C7C-4075-86A9-19AB27FE53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1265660" y="321843"/>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68D5495-F080-44EC-8FAB-BA9CE491F00D}"/>
              </a:ext>
            </a:extLst>
          </p:cNvPr>
          <p:cNvPicPr>
            <a:picLocks noChangeAspect="1"/>
          </p:cNvPicPr>
          <p:nvPr/>
        </p:nvPicPr>
        <p:blipFill>
          <a:blip r:embed="rId5"/>
          <a:stretch>
            <a:fillRect/>
          </a:stretch>
        </p:blipFill>
        <p:spPr>
          <a:xfrm>
            <a:off x="523044" y="1385006"/>
            <a:ext cx="5953956" cy="2462556"/>
          </a:xfrm>
          <a:prstGeom prst="rect">
            <a:avLst/>
          </a:prstGeom>
        </p:spPr>
      </p:pic>
      <p:sp>
        <p:nvSpPr>
          <p:cNvPr id="14" name="Rectangle 13">
            <a:extLst>
              <a:ext uri="{FF2B5EF4-FFF2-40B4-BE49-F238E27FC236}">
                <a16:creationId xmlns:a16="http://schemas.microsoft.com/office/drawing/2014/main" id="{216AA0D0-B11C-410D-A362-043765097B1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6" name="Picture 5">
            <a:extLst>
              <a:ext uri="{FF2B5EF4-FFF2-40B4-BE49-F238E27FC236}">
                <a16:creationId xmlns:a16="http://schemas.microsoft.com/office/drawing/2014/main" id="{FAB0D006-EEAD-4C81-ACDE-AAD0EA75313A}"/>
              </a:ext>
            </a:extLst>
          </p:cNvPr>
          <p:cNvPicPr>
            <a:picLocks noChangeAspect="1"/>
          </p:cNvPicPr>
          <p:nvPr/>
        </p:nvPicPr>
        <p:blipFill>
          <a:blip r:embed="rId6"/>
          <a:stretch>
            <a:fillRect/>
          </a:stretch>
        </p:blipFill>
        <p:spPr>
          <a:xfrm>
            <a:off x="7500177" y="1005840"/>
            <a:ext cx="2922213" cy="5090160"/>
          </a:xfrm>
          <a:prstGeom prst="rect">
            <a:avLst/>
          </a:prstGeom>
        </p:spPr>
      </p:pic>
    </p:spTree>
    <p:extLst>
      <p:ext uri="{BB962C8B-B14F-4D97-AF65-F5344CB8AC3E}">
        <p14:creationId xmlns:p14="http://schemas.microsoft.com/office/powerpoint/2010/main" val="344916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61FD965F-20EF-481F-881F-AAF68AE30372}"/>
              </a:ext>
            </a:extLst>
          </p:cNvPr>
          <p:cNvPicPr>
            <a:picLocks noChangeAspect="1"/>
          </p:cNvPicPr>
          <p:nvPr/>
        </p:nvPicPr>
        <p:blipFill>
          <a:blip r:embed="rId3"/>
          <a:stretch>
            <a:fillRect/>
          </a:stretch>
        </p:blipFill>
        <p:spPr>
          <a:xfrm>
            <a:off x="388620" y="1742626"/>
            <a:ext cx="6499860" cy="2809818"/>
          </a:xfrm>
          <a:prstGeom prst="rect">
            <a:avLst/>
          </a:prstGeom>
        </p:spPr>
      </p:pic>
      <p:pic>
        <p:nvPicPr>
          <p:cNvPr id="2050" name="Picture 2" descr="Prof. Dr. Ir. Massimo Sartori | Research University of Twente">
            <a:extLst>
              <a:ext uri="{FF2B5EF4-FFF2-40B4-BE49-F238E27FC236}">
                <a16:creationId xmlns:a16="http://schemas.microsoft.com/office/drawing/2014/main" id="{ED3CB734-5B51-4207-9329-F810A812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4" y="533400"/>
            <a:ext cx="1137722" cy="830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TK: Calibrated EMG-Informed Neuromusculoskeletal Modelling Toolbox  (CEINMS): Project Home">
            <a:extLst>
              <a:ext uri="{FF2B5EF4-FFF2-40B4-BE49-F238E27FC236}">
                <a16:creationId xmlns:a16="http://schemas.microsoft.com/office/drawing/2014/main" id="{DD524052-D519-4215-94E4-47E7B81FC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9" y="1363980"/>
            <a:ext cx="942022" cy="9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1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074" name="Picture 2" descr="Minimal medical imaging can accurately reconstruct geometric bone models  for musculoskeletal models | PLOS ONE">
            <a:extLst>
              <a:ext uri="{FF2B5EF4-FFF2-40B4-BE49-F238E27FC236}">
                <a16:creationId xmlns:a16="http://schemas.microsoft.com/office/drawing/2014/main" id="{7AE59367-5264-4C49-A65A-9E767A3213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621"/>
          <a:stretch/>
        </p:blipFill>
        <p:spPr bwMode="auto">
          <a:xfrm>
            <a:off x="7409499" y="1552092"/>
            <a:ext cx="1345882"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7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 name="Picture 2">
            <a:extLst>
              <a:ext uri="{FF2B5EF4-FFF2-40B4-BE49-F238E27FC236}">
                <a16:creationId xmlns:a16="http://schemas.microsoft.com/office/drawing/2014/main" id="{BE397E5F-EF75-448C-8B2E-4498FE0B0C1F}"/>
              </a:ext>
            </a:extLst>
          </p:cNvPr>
          <p:cNvPicPr>
            <a:picLocks noChangeAspect="1"/>
          </p:cNvPicPr>
          <p:nvPr/>
        </p:nvPicPr>
        <p:blipFill>
          <a:blip r:embed="rId3"/>
          <a:stretch>
            <a:fillRect/>
          </a:stretch>
        </p:blipFill>
        <p:spPr>
          <a:xfrm>
            <a:off x="1249234" y="2171768"/>
            <a:ext cx="3856166" cy="4079961"/>
          </a:xfrm>
          <a:prstGeom prst="rect">
            <a:avLst/>
          </a:prstGeom>
        </p:spPr>
      </p:pic>
      <p:sp>
        <p:nvSpPr>
          <p:cNvPr id="7" name="Rectangle 6">
            <a:extLst>
              <a:ext uri="{FF2B5EF4-FFF2-40B4-BE49-F238E27FC236}">
                <a16:creationId xmlns:a16="http://schemas.microsoft.com/office/drawing/2014/main" id="{872B70D9-A210-4514-900A-2487C517BED0}"/>
              </a:ext>
            </a:extLst>
          </p:cNvPr>
          <p:cNvSpPr/>
          <p:nvPr/>
        </p:nvSpPr>
        <p:spPr>
          <a:xfrm>
            <a:off x="1249233" y="1599563"/>
            <a:ext cx="3856167" cy="307777"/>
          </a:xfrm>
          <a:prstGeom prst="rect">
            <a:avLst/>
          </a:prstGeom>
        </p:spPr>
        <p:txBody>
          <a:bodyPr wrap="square">
            <a:spAutoFit/>
          </a:bodyPr>
          <a:lstStyle/>
          <a:p>
            <a:pPr algn="ctr"/>
            <a:r>
              <a:rPr lang="en-GB" sz="1400" dirty="0">
                <a:latin typeface="Verdana" panose="020B0604030504040204" pitchFamily="34" charset="0"/>
              </a:rPr>
              <a:t>Digital astronaut</a:t>
            </a:r>
            <a:endParaRPr lang="LID4096" sz="1400" dirty="0"/>
          </a:p>
        </p:txBody>
      </p:sp>
      <p:pic>
        <p:nvPicPr>
          <p:cNvPr id="5" name="Picture 4">
            <a:extLst>
              <a:ext uri="{FF2B5EF4-FFF2-40B4-BE49-F238E27FC236}">
                <a16:creationId xmlns:a16="http://schemas.microsoft.com/office/drawing/2014/main" id="{0E54152A-826A-43DF-931C-BEA64E12869D}"/>
              </a:ext>
            </a:extLst>
          </p:cNvPr>
          <p:cNvPicPr>
            <a:picLocks noChangeAspect="1"/>
          </p:cNvPicPr>
          <p:nvPr/>
        </p:nvPicPr>
        <p:blipFill>
          <a:blip r:embed="rId4"/>
          <a:stretch>
            <a:fillRect/>
          </a:stretch>
        </p:blipFill>
        <p:spPr>
          <a:xfrm>
            <a:off x="6549390" y="2171768"/>
            <a:ext cx="5139690" cy="3807178"/>
          </a:xfrm>
          <a:prstGeom prst="rect">
            <a:avLst/>
          </a:prstGeom>
        </p:spPr>
      </p:pic>
      <p:sp>
        <p:nvSpPr>
          <p:cNvPr id="8" name="Rectangle 7">
            <a:extLst>
              <a:ext uri="{FF2B5EF4-FFF2-40B4-BE49-F238E27FC236}">
                <a16:creationId xmlns:a16="http://schemas.microsoft.com/office/drawing/2014/main" id="{6EE89B53-5391-4111-AB2A-5D4C1BA7A2A5}"/>
              </a:ext>
            </a:extLst>
          </p:cNvPr>
          <p:cNvSpPr/>
          <p:nvPr/>
        </p:nvSpPr>
        <p:spPr>
          <a:xfrm>
            <a:off x="7086600" y="1599563"/>
            <a:ext cx="3856167" cy="307777"/>
          </a:xfrm>
          <a:prstGeom prst="rect">
            <a:avLst/>
          </a:prstGeom>
        </p:spPr>
        <p:txBody>
          <a:bodyPr wrap="square">
            <a:spAutoFit/>
          </a:bodyPr>
          <a:lstStyle/>
          <a:p>
            <a:pPr algn="ctr"/>
            <a:r>
              <a:rPr lang="en-GB" sz="1400" dirty="0">
                <a:latin typeface="Verdana" panose="020B0604030504040204" pitchFamily="34" charset="0"/>
              </a:rPr>
              <a:t>Digital athlete</a:t>
            </a:r>
            <a:endParaRPr lang="LID4096" sz="1400" dirty="0"/>
          </a:p>
        </p:txBody>
      </p:sp>
      <p:pic>
        <p:nvPicPr>
          <p:cNvPr id="4098" name="Picture 2" descr="NASA - Wikipedia">
            <a:extLst>
              <a:ext uri="{FF2B5EF4-FFF2-40B4-BE49-F238E27FC236}">
                <a16:creationId xmlns:a16="http://schemas.microsoft.com/office/drawing/2014/main" id="{A85E13E3-256F-4925-974D-39AF63DDE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34" y="1119026"/>
            <a:ext cx="1148599" cy="9610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iffith University Vector Logo | Free Download - (.SVG + ...">
            <a:extLst>
              <a:ext uri="{FF2B5EF4-FFF2-40B4-BE49-F238E27FC236}">
                <a16:creationId xmlns:a16="http://schemas.microsoft.com/office/drawing/2014/main" id="{84FFDD71-8DBD-41C7-993F-ADCCF0814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5561" y="1081584"/>
            <a:ext cx="1725930" cy="95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2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pic>
        <p:nvPicPr>
          <p:cNvPr id="2" name="Picture 1">
            <a:extLst>
              <a:ext uri="{FF2B5EF4-FFF2-40B4-BE49-F238E27FC236}">
                <a16:creationId xmlns:a16="http://schemas.microsoft.com/office/drawing/2014/main" id="{D86E9910-F433-4031-AFAE-E96615BB4F85}"/>
              </a:ext>
            </a:extLst>
          </p:cNvPr>
          <p:cNvPicPr>
            <a:picLocks noChangeAspect="1"/>
          </p:cNvPicPr>
          <p:nvPr/>
        </p:nvPicPr>
        <p:blipFill>
          <a:blip r:embed="rId5"/>
          <a:stretch>
            <a:fillRect/>
          </a:stretch>
        </p:blipFill>
        <p:spPr>
          <a:xfrm>
            <a:off x="5530426" y="2087042"/>
            <a:ext cx="6598193" cy="2626568"/>
          </a:xfrm>
          <a:prstGeom prst="rect">
            <a:avLst/>
          </a:prstGeom>
        </p:spPr>
      </p:pic>
      <p:sp>
        <p:nvSpPr>
          <p:cNvPr id="3" name="Rectangle 2">
            <a:extLst>
              <a:ext uri="{FF2B5EF4-FFF2-40B4-BE49-F238E27FC236}">
                <a16:creationId xmlns:a16="http://schemas.microsoft.com/office/drawing/2014/main" id="{9F2B7EE8-A3AB-4699-8272-8C1C395B6F90}"/>
              </a:ext>
            </a:extLst>
          </p:cNvPr>
          <p:cNvSpPr/>
          <p:nvPr/>
        </p:nvSpPr>
        <p:spPr>
          <a:xfrm>
            <a:off x="9639299" y="2872740"/>
            <a:ext cx="785707" cy="4267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err="1"/>
              <a:t>Modeling</a:t>
            </a:r>
            <a:r>
              <a:rPr lang="en-GB"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The inverse problem</a:t>
            </a:r>
          </a:p>
          <a:p>
            <a:pPr marL="380990" indent="-380990">
              <a:lnSpc>
                <a:spcPct val="200000"/>
              </a:lnSpc>
            </a:pPr>
            <a:r>
              <a:rPr lang="en-GB" dirty="0"/>
              <a:t>Model components </a:t>
            </a:r>
          </a:p>
          <a:p>
            <a:pPr marL="380990" indent="-380990">
              <a:lnSpc>
                <a:spcPct val="200000"/>
              </a:lnSpc>
            </a:pPr>
            <a:r>
              <a:rPr lang="en-GB" dirty="0"/>
              <a:t>Input files</a:t>
            </a:r>
          </a:p>
          <a:p>
            <a:pPr marL="380990" indent="-380990">
              <a:lnSpc>
                <a:spcPct val="200000"/>
              </a:lnSpc>
            </a:pPr>
            <a:r>
              <a:rPr lang="en-GB" dirty="0"/>
              <a:t>Available tools</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CEB0AD3C-164D-4001-A990-884472000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2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6745183" cy="669435"/>
          </a:xfrm>
        </p:spPr>
        <p:txBody>
          <a:bodyPr>
            <a:normAutofit/>
          </a:bodyPr>
          <a:lstStyle/>
          <a:p>
            <a:r>
              <a:rPr lang="en-GB" sz="3200" dirty="0"/>
              <a:t>What is a musculoskeletal model?</a:t>
            </a:r>
          </a:p>
        </p:txBody>
      </p:sp>
      <p:sp>
        <p:nvSpPr>
          <p:cNvPr id="3" name="Text Placeholder 2"/>
          <p:cNvSpPr>
            <a:spLocks noGrp="1"/>
          </p:cNvSpPr>
          <p:nvPr>
            <p:ph type="body" sz="quarter" idx="10"/>
          </p:nvPr>
        </p:nvSpPr>
        <p:spPr>
          <a:xfrm>
            <a:off x="1020934" y="1740643"/>
            <a:ext cx="6745183" cy="4036044"/>
          </a:xfrm>
        </p:spPr>
        <p:txBody>
          <a:bodyPr>
            <a:normAutofit fontScale="85000" lnSpcReduction="20000"/>
          </a:bodyPr>
          <a:lstStyle/>
          <a:p>
            <a:pPr marL="380990" indent="-380990">
              <a:lnSpc>
                <a:spcPct val="200000"/>
              </a:lnSpc>
            </a:pPr>
            <a:r>
              <a:rPr lang="en-GB" dirty="0"/>
              <a:t>Rigid bodies</a:t>
            </a:r>
          </a:p>
          <a:p>
            <a:pPr marL="380990" indent="-380990">
              <a:lnSpc>
                <a:spcPct val="200000"/>
              </a:lnSpc>
            </a:pPr>
            <a:r>
              <a:rPr lang="en-GB" dirty="0"/>
              <a:t>Connected by joints</a:t>
            </a:r>
          </a:p>
          <a:p>
            <a:pPr marL="380990" indent="-380990">
              <a:lnSpc>
                <a:spcPct val="200000"/>
              </a:lnSpc>
            </a:pPr>
            <a:r>
              <a:rPr lang="en-GB" dirty="0"/>
              <a:t>Restricted by constrains</a:t>
            </a:r>
          </a:p>
          <a:p>
            <a:pPr marL="380990" indent="-380990">
              <a:lnSpc>
                <a:spcPct val="200000"/>
              </a:lnSpc>
            </a:pPr>
            <a:r>
              <a:rPr lang="en-GB" dirty="0"/>
              <a:t>Actuated by muscles-tendon units</a:t>
            </a:r>
          </a:p>
          <a:p>
            <a:pPr marL="380990" indent="-380990">
              <a:lnSpc>
                <a:spcPct val="200000"/>
              </a:lnSpc>
            </a:pPr>
            <a:r>
              <a:rPr lang="en-GB" dirty="0"/>
              <a:t>Informed by experimental data</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(use the folder “</a:t>
            </a:r>
            <a:r>
              <a:rPr lang="en-GB" sz="3200" dirty="0" err="1"/>
              <a:t>Hello_world_of_simulations</a:t>
            </a:r>
            <a:r>
              <a:rPr lang="en-GB" sz="3200"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411532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What are the components of a model?</a:t>
            </a:r>
          </a:p>
          <a:p>
            <a:r>
              <a:rPr lang="en-US" dirty="0"/>
              <a:t>How can a model be edited? (GUI, text editor, scripting)</a:t>
            </a:r>
          </a:p>
          <a:p>
            <a:r>
              <a:rPr lang="en-US" dirty="0"/>
              <a:t>How many bodies does this model have?</a:t>
            </a:r>
          </a:p>
          <a:p>
            <a:r>
              <a:rPr lang="en-US" dirty="0"/>
              <a:t>How many muscles does this model have in each leg?</a:t>
            </a:r>
          </a:p>
          <a:p>
            <a:r>
              <a:rPr lang="en-US" dirty="0"/>
              <a:t>What is the maximum isometric force of recfem?</a:t>
            </a:r>
          </a:p>
          <a:p>
            <a:r>
              <a:rPr lang="en-US" dirty="0"/>
              <a:t>How many DOF do the hip and knee joint have?</a:t>
            </a:r>
          </a:p>
          <a:p>
            <a:r>
              <a:rPr lang="en-US" dirty="0"/>
              <a:t>How heavy is the tibia segment?</a:t>
            </a:r>
          </a:p>
          <a:p>
            <a:r>
              <a:rPr lang="en-US" dirty="0"/>
              <a:t>Load experimental markers. Why are the markers doing a moon walk?</a:t>
            </a:r>
          </a:p>
          <a:p>
            <a:r>
              <a:rPr lang="en-US" dirty="0"/>
              <a:t>Load experimental GRF. Why are the forces not below the feet markers?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21448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6713366" cy="4036044"/>
          </a:xfrm>
        </p:spPr>
        <p:txBody>
          <a:bodyPr>
            <a:normAutofit fontScale="70000" lnSpcReduction="20000"/>
          </a:bodyPr>
          <a:lstStyle/>
          <a:p>
            <a:pPr marL="380990" indent="-380990">
              <a:lnSpc>
                <a:spcPct val="200000"/>
              </a:lnSpc>
            </a:pPr>
            <a:r>
              <a:rPr lang="de-AT" dirty="0"/>
              <a:t>.c3d  - </a:t>
            </a:r>
            <a:r>
              <a:rPr lang="en-US" dirty="0"/>
              <a:t>exported by most Gait Analysis laboratories</a:t>
            </a:r>
            <a:endParaRPr lang="de-AT" dirty="0"/>
          </a:p>
          <a:p>
            <a:pPr marL="380990" indent="-380990">
              <a:lnSpc>
                <a:spcPct val="200000"/>
              </a:lnSpc>
            </a:pPr>
            <a:r>
              <a:rPr lang="de-AT" dirty="0"/>
              <a:t>.</a:t>
            </a:r>
            <a:r>
              <a:rPr lang="de-AT" dirty="0" err="1"/>
              <a:t>trc</a:t>
            </a:r>
            <a:r>
              <a:rPr lang="de-AT" dirty="0"/>
              <a:t> – </a:t>
            </a:r>
            <a:r>
              <a:rPr lang="de-AT" dirty="0" err="1"/>
              <a:t>markers</a:t>
            </a:r>
            <a:r>
              <a:rPr lang="de-AT" dirty="0"/>
              <a:t> </a:t>
            </a:r>
          </a:p>
          <a:p>
            <a:pPr marL="380990" indent="-380990">
              <a:lnSpc>
                <a:spcPct val="200000"/>
              </a:lnSpc>
            </a:pPr>
            <a:r>
              <a:rPr lang="de-AT" dirty="0"/>
              <a:t>.</a:t>
            </a:r>
            <a:r>
              <a:rPr lang="de-AT" dirty="0" err="1"/>
              <a:t>mot</a:t>
            </a:r>
            <a:r>
              <a:rPr lang="de-AT" dirty="0"/>
              <a:t> – </a:t>
            </a:r>
            <a:r>
              <a:rPr lang="de-AT" dirty="0" err="1"/>
              <a:t>motion</a:t>
            </a:r>
            <a:r>
              <a:rPr lang="de-AT" dirty="0"/>
              <a:t> </a:t>
            </a:r>
            <a:r>
              <a:rPr lang="de-AT" dirty="0" err="1"/>
              <a:t>files</a:t>
            </a:r>
            <a:r>
              <a:rPr lang="de-AT" dirty="0"/>
              <a:t> </a:t>
            </a:r>
          </a:p>
          <a:p>
            <a:pPr marL="380990" indent="-380990">
              <a:lnSpc>
                <a:spcPct val="200000"/>
              </a:lnSpc>
            </a:pPr>
            <a:r>
              <a:rPr lang="de-AT" dirty="0"/>
              <a:t>.</a:t>
            </a:r>
            <a:r>
              <a:rPr lang="de-AT" dirty="0" err="1"/>
              <a:t>sto</a:t>
            </a:r>
            <a:r>
              <a:rPr lang="de-AT" dirty="0"/>
              <a:t> – </a:t>
            </a:r>
            <a:r>
              <a:rPr lang="de-AT" dirty="0" err="1"/>
              <a:t>storage</a:t>
            </a:r>
            <a:r>
              <a:rPr lang="de-AT" dirty="0"/>
              <a:t> </a:t>
            </a:r>
            <a:r>
              <a:rPr lang="de-AT" dirty="0" err="1"/>
              <a:t>files</a:t>
            </a:r>
            <a:r>
              <a:rPr lang="de-AT" dirty="0"/>
              <a:t> (</a:t>
            </a:r>
            <a:r>
              <a:rPr lang="de-AT" dirty="0" err="1"/>
              <a:t>results</a:t>
            </a:r>
            <a:r>
              <a:rPr lang="de-AT" dirty="0"/>
              <a:t> </a:t>
            </a:r>
            <a:r>
              <a:rPr lang="de-AT" dirty="0" err="1"/>
              <a:t>from</a:t>
            </a:r>
            <a:r>
              <a:rPr lang="de-AT" dirty="0"/>
              <a:t> </a:t>
            </a:r>
            <a:r>
              <a:rPr lang="de-AT" dirty="0" err="1"/>
              <a:t>analysis</a:t>
            </a:r>
            <a:r>
              <a:rPr lang="de-AT" dirty="0"/>
              <a:t>)</a:t>
            </a:r>
          </a:p>
          <a:p>
            <a:pPr marL="380990" indent="-380990">
              <a:lnSpc>
                <a:spcPct val="200000"/>
              </a:lnSpc>
            </a:pPr>
            <a:r>
              <a:rPr lang="de-AT" dirty="0"/>
              <a:t>.</a:t>
            </a:r>
            <a:r>
              <a:rPr lang="de-AT" dirty="0" err="1"/>
              <a:t>xml</a:t>
            </a:r>
            <a:r>
              <a:rPr lang="de-AT" dirty="0"/>
              <a:t> – </a:t>
            </a:r>
            <a:r>
              <a:rPr lang="de-AT" dirty="0" err="1"/>
              <a:t>setup</a:t>
            </a:r>
            <a:r>
              <a:rPr lang="de-AT" dirty="0"/>
              <a:t> </a:t>
            </a:r>
            <a:r>
              <a:rPr lang="de-AT" dirty="0" err="1"/>
              <a:t>files</a:t>
            </a:r>
            <a:endParaRPr lang="de-AT" dirty="0"/>
          </a:p>
          <a:p>
            <a:pPr marL="380990" indent="-380990">
              <a:lnSpc>
                <a:spcPct val="200000"/>
              </a:lnSpc>
            </a:pPr>
            <a:r>
              <a:rPr lang="de-AT" dirty="0"/>
              <a:t>.</a:t>
            </a:r>
            <a:r>
              <a:rPr lang="de-AT" dirty="0" err="1"/>
              <a:t>osim</a:t>
            </a:r>
            <a:r>
              <a:rPr lang="de-AT" dirty="0"/>
              <a:t> – </a:t>
            </a:r>
            <a:r>
              <a:rPr lang="de-AT" dirty="0" err="1"/>
              <a:t>opensim</a:t>
            </a:r>
            <a:r>
              <a:rPr lang="de-AT" dirty="0"/>
              <a:t> </a:t>
            </a:r>
            <a:r>
              <a:rPr lang="de-AT" dirty="0" err="1"/>
              <a:t>models</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AA02FA9B-8BAB-4353-9F62-1322F9ADF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3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(practice plotting and explore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87169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a:bodyPr>
          <a:lstStyle/>
          <a:p>
            <a:r>
              <a:rPr lang="en-US" sz="2000" dirty="0"/>
              <a:t>What is the maximum moment arm of psoas during </a:t>
            </a:r>
            <a:r>
              <a:rPr lang="en-US" sz="2000" dirty="0" err="1"/>
              <a:t>hip_flexion_r</a:t>
            </a:r>
            <a:r>
              <a:rPr lang="en-US" sz="2000" dirty="0"/>
              <a:t>?</a:t>
            </a:r>
          </a:p>
          <a:p>
            <a:r>
              <a:rPr lang="en-US" sz="2000" dirty="0"/>
              <a:t>Why are moment arms negative?</a:t>
            </a:r>
          </a:p>
          <a:p>
            <a:r>
              <a:rPr lang="en-US" sz="2000" dirty="0"/>
              <a:t>Plot the </a:t>
            </a:r>
            <a:r>
              <a:rPr lang="en-US" sz="2000" dirty="0" err="1"/>
              <a:t>mtu</a:t>
            </a:r>
            <a:r>
              <a:rPr lang="en-US" sz="2000" dirty="0"/>
              <a:t> length of the </a:t>
            </a:r>
            <a:r>
              <a:rPr lang="en-US" sz="2000" dirty="0" err="1"/>
              <a:t>psoas_r</a:t>
            </a:r>
            <a:r>
              <a:rPr lang="en-US" sz="2000" dirty="0"/>
              <a:t> during </a:t>
            </a:r>
            <a:r>
              <a:rPr lang="en-US" sz="2000" dirty="0" err="1"/>
              <a:t>hip_flexion_r</a:t>
            </a:r>
            <a:r>
              <a:rPr lang="en-US" sz="2000" dirty="0"/>
              <a:t>. Explain the figure.</a:t>
            </a:r>
          </a:p>
          <a:p>
            <a:r>
              <a:rPr lang="en-US" sz="2000" dirty="0"/>
              <a:t>Plot </a:t>
            </a:r>
            <a:r>
              <a:rPr lang="en-US" sz="2000" dirty="0" err="1"/>
              <a:t>mtu</a:t>
            </a:r>
            <a:r>
              <a:rPr lang="en-US" sz="2000" dirty="0"/>
              <a:t> length of </a:t>
            </a:r>
            <a:r>
              <a:rPr lang="en-US" sz="2000" dirty="0" err="1"/>
              <a:t>lat_gas_r</a:t>
            </a:r>
            <a:r>
              <a:rPr lang="en-US" sz="2000" dirty="0"/>
              <a:t> and </a:t>
            </a:r>
            <a:r>
              <a:rPr lang="en-US" sz="2000" dirty="0" err="1"/>
              <a:t>bflh_r</a:t>
            </a:r>
            <a:r>
              <a:rPr lang="en-US" sz="2000" dirty="0"/>
              <a:t> during hip flexion. Why are they so different?</a:t>
            </a:r>
          </a:p>
          <a:p>
            <a:r>
              <a:rPr lang="en-US" sz="2000" dirty="0"/>
              <a:t>Plot active, passive, and total-fiber force. </a:t>
            </a:r>
          </a:p>
          <a:p>
            <a:pPr marL="380990" indent="-380990">
              <a:lnSpc>
                <a:spcPct val="200000"/>
              </a:lnSpc>
            </a:pPr>
            <a:endParaRPr lang="de-AT" sz="20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5265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(10-15 min) </a:t>
            </a:r>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4"/>
          <a:stretch>
            <a:fillRect/>
          </a:stretch>
        </p:blipFill>
        <p:spPr>
          <a:xfrm>
            <a:off x="7254566" y="2973295"/>
            <a:ext cx="3488961" cy="2518522"/>
          </a:xfrm>
          <a:prstGeom prst="rect">
            <a:avLst/>
          </a:prstGeom>
        </p:spPr>
      </p:pic>
      <p:pic>
        <p:nvPicPr>
          <p:cNvPr id="2" name="Picture 1">
            <a:extLst>
              <a:ext uri="{FF2B5EF4-FFF2-40B4-BE49-F238E27FC236}">
                <a16:creationId xmlns:a16="http://schemas.microsoft.com/office/drawing/2014/main" id="{2B450017-EB9E-45B4-BFEA-75210CDA5D06}"/>
              </a:ext>
            </a:extLst>
          </p:cNvPr>
          <p:cNvPicPr>
            <a:picLocks noChangeAspect="1"/>
          </p:cNvPicPr>
          <p:nvPr/>
        </p:nvPicPr>
        <p:blipFill>
          <a:blip r:embed="rId5"/>
          <a:stretch>
            <a:fillRect/>
          </a:stretch>
        </p:blipFill>
        <p:spPr>
          <a:xfrm>
            <a:off x="288077" y="1732546"/>
            <a:ext cx="5333749" cy="4103115"/>
          </a:xfrm>
          <a:prstGeom prst="rect">
            <a:avLst/>
          </a:prstGeom>
        </p:spPr>
      </p:pic>
      <p:pic>
        <p:nvPicPr>
          <p:cNvPr id="11" name="Picture 2" descr="https://neuromechanics.univie.ac.at/wp-content/uploads/2021/02/Basilio-263x216.jpeg">
            <a:extLst>
              <a:ext uri="{FF2B5EF4-FFF2-40B4-BE49-F238E27FC236}">
                <a16:creationId xmlns:a16="http://schemas.microsoft.com/office/drawing/2014/main" id="{AB3A1EF4-6836-4F75-962D-B4A910DF6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7970" y="261056"/>
            <a:ext cx="1068855"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9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your first simulations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pic>
        <p:nvPicPr>
          <p:cNvPr id="3" name="Picture 2">
            <a:extLst>
              <a:ext uri="{FF2B5EF4-FFF2-40B4-BE49-F238E27FC236}">
                <a16:creationId xmlns:a16="http://schemas.microsoft.com/office/drawing/2014/main" id="{871F8781-2472-4BF1-AA3C-1CC9F15FDEF2}"/>
              </a:ext>
            </a:extLst>
          </p:cNvPr>
          <p:cNvPicPr>
            <a:picLocks noChangeAspect="1"/>
          </p:cNvPicPr>
          <p:nvPr/>
        </p:nvPicPr>
        <p:blipFill>
          <a:blip r:embed="rId2"/>
          <a:stretch>
            <a:fillRect/>
          </a:stretch>
        </p:blipFill>
        <p:spPr>
          <a:xfrm>
            <a:off x="3769600" y="986758"/>
            <a:ext cx="4414280" cy="5172287"/>
          </a:xfrm>
          <a:prstGeom prst="rect">
            <a:avLst/>
          </a:prstGeom>
        </p:spPr>
      </p:pic>
    </p:spTree>
    <p:extLst>
      <p:ext uri="{BB962C8B-B14F-4D97-AF65-F5344CB8AC3E}">
        <p14:creationId xmlns:p14="http://schemas.microsoft.com/office/powerpoint/2010/main" val="209855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(perform all analysis and plot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91037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 What are the range of marker errors during the inverse kinematics step?</a:t>
            </a:r>
          </a:p>
          <a:p>
            <a:r>
              <a:rPr lang="en-US" dirty="0"/>
              <a:t>What are the peak hip, knee, and ankle angles?</a:t>
            </a:r>
          </a:p>
          <a:p>
            <a:r>
              <a:rPr lang="en-US" dirty="0"/>
              <a:t>What are the peak sagittal joint moments hip, knee, and ankle?</a:t>
            </a:r>
          </a:p>
          <a:p>
            <a:r>
              <a:rPr lang="en-US" dirty="0"/>
              <a:t>What are the </a:t>
            </a:r>
            <a:r>
              <a:rPr lang="en-US" dirty="0" err="1"/>
              <a:t>lat_gas</a:t>
            </a:r>
            <a:r>
              <a:rPr lang="en-US" dirty="0"/>
              <a:t> and </a:t>
            </a:r>
            <a:r>
              <a:rPr lang="en-US" dirty="0" err="1"/>
              <a:t>rect_fem</a:t>
            </a:r>
            <a:r>
              <a:rPr lang="en-US" dirty="0"/>
              <a:t> peak forces and activation?</a:t>
            </a:r>
          </a:p>
          <a:p>
            <a:r>
              <a:rPr lang="en-US" dirty="0"/>
              <a:t>What are the </a:t>
            </a:r>
            <a:r>
              <a:rPr lang="en-US" dirty="0" err="1"/>
              <a:t>mtu</a:t>
            </a:r>
            <a:r>
              <a:rPr lang="en-US" dirty="0"/>
              <a:t> lengths for </a:t>
            </a:r>
            <a:r>
              <a:rPr lang="en-US" dirty="0" err="1"/>
              <a:t>bflh_r</a:t>
            </a:r>
            <a:r>
              <a:rPr lang="en-US" dirty="0"/>
              <a:t> and </a:t>
            </a:r>
            <a:r>
              <a:rPr lang="en-US" dirty="0" err="1"/>
              <a:t>soleus_r</a:t>
            </a:r>
            <a:r>
              <a:rPr lang="en-US" dirty="0"/>
              <a:t>. </a:t>
            </a:r>
          </a:p>
          <a:p>
            <a:r>
              <a:rPr lang="en-US" dirty="0"/>
              <a:t>What are the maximum reserves moments </a:t>
            </a:r>
            <a:r>
              <a:rPr lang="en-US" dirty="0" err="1"/>
              <a:t>hip_flexion_r</a:t>
            </a:r>
            <a:r>
              <a:rPr lang="en-US" dirty="0"/>
              <a:t>, </a:t>
            </a:r>
            <a:r>
              <a:rPr lang="en-US" dirty="0" err="1"/>
              <a:t>hip_adduction_r</a:t>
            </a:r>
            <a:r>
              <a:rPr lang="en-US" dirty="0"/>
              <a:t>, </a:t>
            </a:r>
            <a:r>
              <a:rPr lang="en-US" dirty="0" err="1"/>
              <a:t>hip_rotation_r</a:t>
            </a:r>
            <a:r>
              <a:rPr lang="en-US" dirty="0"/>
              <a:t>, </a:t>
            </a:r>
            <a:r>
              <a:rPr lang="en-US" dirty="0" err="1"/>
              <a:t>knee_angle_r</a:t>
            </a:r>
            <a:r>
              <a:rPr lang="en-US" dirty="0"/>
              <a:t>,   </a:t>
            </a:r>
            <a:r>
              <a:rPr lang="en-US" dirty="0" err="1"/>
              <a:t>ankle_angle_r</a:t>
            </a:r>
            <a:endParaRPr lang="en-US" dirty="0"/>
          </a:p>
          <a:p>
            <a:r>
              <a:rPr lang="en-US" dirty="0"/>
              <a:t>How is the peak vertical component of hip contact loads, relative to participants body weight?</a:t>
            </a:r>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5844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Scaling</a:t>
            </a:r>
            <a:endParaRPr lang="de-AT" dirty="0"/>
          </a:p>
          <a:p>
            <a:pPr marL="380990" indent="-380990">
              <a:lnSpc>
                <a:spcPct val="200000"/>
              </a:lnSpc>
            </a:pPr>
            <a:r>
              <a:rPr lang="de-AT" dirty="0"/>
              <a:t>IK</a:t>
            </a:r>
          </a:p>
          <a:p>
            <a:pPr marL="380990" indent="-380990">
              <a:lnSpc>
                <a:spcPct val="200000"/>
              </a:lnSpc>
            </a:pPr>
            <a:r>
              <a:rPr lang="de-AT" dirty="0"/>
              <a:t>ID</a:t>
            </a:r>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(Sprinting)</a:t>
            </a:r>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9514AA-3BB4-4E8E-9E48-477528259479}"/>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EEAEA956-D6B4-4DFC-ABD7-359C9A949957}"/>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46981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en-GB" dirty="0"/>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39</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chemeClr val="accent1">
                    <a:lumMod val="75000"/>
                  </a:schemeClr>
                </a:solidFill>
              </a:rPr>
              <a:t>Definition of scale factors</a:t>
            </a:r>
            <a:endParaRPr lang="nl-BE" sz="3400" dirty="0">
              <a:solidFill>
                <a:schemeClr val="accent1">
                  <a:lumMod val="75000"/>
                </a:schemeClr>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Adjust model markers</a:t>
            </a:r>
            <a:endParaRPr lang="nl-BE" sz="3400" kern="0" dirty="0">
              <a:solidFill>
                <a:schemeClr val="accent1">
                  <a:lumMod val="75000"/>
                </a:schemeClr>
              </a:solidFill>
            </a:endParaRPr>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Scaled model</a:t>
            </a:r>
            <a:endParaRPr lang="nl-BE" sz="3400" kern="0" dirty="0">
              <a:solidFill>
                <a:schemeClr val="accent1">
                  <a:lumMod val="75000"/>
                </a:schemeClr>
              </a:solidFill>
            </a:endParaRPr>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Hints</a:t>
            </a:r>
            <a:endParaRPr lang="nl-BE" sz="3400" kern="0" dirty="0">
              <a:solidFill>
                <a:schemeClr val="accent1">
                  <a:lumMod val="75000"/>
                </a:schemeClr>
              </a:solidFill>
            </a:endParaRPr>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chemeClr val="accent1">
                    <a:lumMod val="75000"/>
                  </a:schemeClr>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a:solidFill>
                  <a:schemeClr val="accent1">
                    <a:lumMod val="75000"/>
                  </a:schemeClr>
                </a:solidFill>
                <a:latin typeface="Calibri" panose="020F0502020204030204" pitchFamily="34" charset="0"/>
              </a:rPr>
              <a:t>Direct Kinematics (DK)</a:t>
            </a:r>
            <a:endParaRPr lang="en-AU" sz="4000" b="0" dirty="0">
              <a:solidFill>
                <a:schemeClr val="accent1">
                  <a:lumMod val="75000"/>
                </a:schemeClr>
              </a:solidFill>
              <a:latin typeface="Calibri" panose="020F0502020204030204" pitchFamily="34" charset="0"/>
            </a:endParaRP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49</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3"/>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4"/>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430216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8"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(IK with wrong weights)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272737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Time to practice (IK with wrong weights )</a:t>
            </a:r>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3" name="Rectangle 2">
            <a:extLst>
              <a:ext uri="{FF2B5EF4-FFF2-40B4-BE49-F238E27FC236}">
                <a16:creationId xmlns:a16="http://schemas.microsoft.com/office/drawing/2014/main" id="{A63CED55-CE1E-4544-8890-9E6BCAEE8923}"/>
              </a:ext>
            </a:extLst>
          </p:cNvPr>
          <p:cNvSpPr/>
          <p:nvPr/>
        </p:nvSpPr>
        <p:spPr>
          <a:xfrm>
            <a:off x="863066" y="1348655"/>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95677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(prepare the GRF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139025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04447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forces</a:t>
            </a:r>
            <a:r>
              <a:rPr lang="de-AT" sz="3200" dirty="0"/>
              <a:t> in </a:t>
            </a:r>
            <a:r>
              <a:rPr lang="de-AT" sz="3200" dirty="0" err="1"/>
              <a:t>openSim</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a:t>
            </a:r>
          </a:p>
          <a:p>
            <a:pPr marL="380990" indent="-380990">
              <a:lnSpc>
                <a:spcPct val="200000"/>
              </a:lnSpc>
            </a:pPr>
            <a:r>
              <a:rPr lang="en-GB" dirty="0"/>
              <a:t>Moment arm</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Tree>
    <p:extLst>
      <p:ext uri="{BB962C8B-B14F-4D97-AF65-F5344CB8AC3E}">
        <p14:creationId xmlns:p14="http://schemas.microsoft.com/office/powerpoint/2010/main" val="141803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Forces / muscle mechanics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pic>
        <p:nvPicPr>
          <p:cNvPr id="7" name="Picture 6"/>
          <p:cNvPicPr>
            <a:picLocks noChangeAspect="1"/>
          </p:cNvPicPr>
          <p:nvPr/>
        </p:nvPicPr>
        <p:blipFill rotWithShape="1">
          <a:blip r:embed="rId2"/>
          <a:srcRect l="9544" r="10598" b="29341"/>
          <a:stretch/>
        </p:blipFill>
        <p:spPr>
          <a:xfrm>
            <a:off x="5849097" y="973396"/>
            <a:ext cx="6138529" cy="5282701"/>
          </a:xfrm>
          <a:prstGeom prst="rect">
            <a:avLst/>
          </a:prstGeom>
        </p:spPr>
      </p:pic>
      <p:sp>
        <p:nvSpPr>
          <p:cNvPr id="8" name="Text Placeholder 2"/>
          <p:cNvSpPr>
            <a:spLocks noGrp="1"/>
          </p:cNvSpPr>
          <p:nvPr>
            <p:ph type="body" sz="quarter" idx="10"/>
          </p:nvPr>
        </p:nvSpPr>
        <p:spPr>
          <a:xfrm>
            <a:off x="297712" y="1590251"/>
            <a:ext cx="7724304" cy="4291680"/>
          </a:xfrm>
        </p:spPr>
        <p:txBody>
          <a:bodyPr>
            <a:normAutofit/>
          </a:bodyPr>
          <a:lstStyle/>
          <a:p>
            <a:pPr marL="380990" indent="-380990"/>
            <a:r>
              <a:rPr lang="en-US" sz="2400" dirty="0">
                <a:solidFill>
                  <a:srgbClr val="E73440"/>
                </a:solidFill>
              </a:rPr>
              <a:t>Optimal </a:t>
            </a:r>
            <a:r>
              <a:rPr lang="en-US" sz="2400" dirty="0" err="1">
                <a:solidFill>
                  <a:srgbClr val="E73440"/>
                </a:solidFill>
              </a:rPr>
              <a:t>fibre</a:t>
            </a:r>
            <a:r>
              <a:rPr lang="en-US" sz="2400" dirty="0">
                <a:solidFill>
                  <a:srgbClr val="E73440"/>
                </a:solidFill>
              </a:rPr>
              <a:t> length</a:t>
            </a:r>
          </a:p>
          <a:p>
            <a:pPr marL="380990" indent="-380990"/>
            <a:endParaRPr lang="en-US" sz="2400" dirty="0"/>
          </a:p>
          <a:p>
            <a:pPr marL="380990" indent="-380990"/>
            <a:r>
              <a:rPr lang="en-US" sz="2400" dirty="0"/>
              <a:t>Tendon slack length</a:t>
            </a:r>
          </a:p>
          <a:p>
            <a:pPr marL="380990" indent="-380990"/>
            <a:endParaRPr lang="en-US" sz="2400" dirty="0"/>
          </a:p>
          <a:p>
            <a:pPr marL="380990" indent="-380990"/>
            <a:r>
              <a:rPr lang="en-US" sz="2400" dirty="0"/>
              <a:t>Maximum isometric force</a:t>
            </a:r>
          </a:p>
          <a:p>
            <a:pPr marL="380990" indent="-380990"/>
            <a:endParaRPr lang="en-US" sz="2400" dirty="0"/>
          </a:p>
          <a:p>
            <a:pPr marL="380990" indent="-380990"/>
            <a:r>
              <a:rPr lang="en-US" sz="2400" dirty="0" err="1"/>
              <a:t>Pennation</a:t>
            </a:r>
            <a:r>
              <a:rPr lang="en-US" sz="2400" dirty="0"/>
              <a:t> angle at optimal </a:t>
            </a:r>
            <a:r>
              <a:rPr lang="en-US" sz="2400" dirty="0" err="1"/>
              <a:t>fibre</a:t>
            </a:r>
            <a:r>
              <a:rPr lang="en-US" sz="2400" dirty="0"/>
              <a:t> length</a:t>
            </a:r>
          </a:p>
          <a:p>
            <a:pPr marL="380990" indent="-380990"/>
            <a:endParaRPr lang="en-US" sz="2400" dirty="0"/>
          </a:p>
          <a:p>
            <a:pPr marL="380990" indent="-380990"/>
            <a:r>
              <a:rPr lang="en-US" sz="2400" dirty="0"/>
              <a:t>Maximum contraction velocity</a:t>
            </a:r>
          </a:p>
          <a:p>
            <a:pPr marL="380990" indent="-380990"/>
            <a:endParaRPr lang="de-AT" sz="2400" dirty="0"/>
          </a:p>
        </p:txBody>
      </p:sp>
      <p:sp>
        <p:nvSpPr>
          <p:cNvPr id="3" name="Oval 2"/>
          <p:cNvSpPr/>
          <p:nvPr/>
        </p:nvSpPr>
        <p:spPr>
          <a:xfrm>
            <a:off x="8416739" y="5411839"/>
            <a:ext cx="431924" cy="48426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2997059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416764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850225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Theroy</a:t>
            </a:r>
            <a:r>
              <a:rPr lang="de-AT" sz="3200" dirty="0"/>
              <a:t> </a:t>
            </a:r>
            <a:r>
              <a:rPr lang="de-AT" sz="3200" dirty="0" err="1"/>
              <a:t>muscle</a:t>
            </a:r>
            <a:r>
              <a:rPr lang="de-AT" sz="3200" dirty="0"/>
              <a:t> and </a:t>
            </a:r>
            <a:r>
              <a:rPr lang="de-AT" sz="3200" dirty="0" err="1"/>
              <a:t>static</a:t>
            </a:r>
            <a:r>
              <a:rPr lang="de-AT" sz="3200" dirty="0"/>
              <a:t> </a:t>
            </a:r>
            <a:r>
              <a:rPr lang="de-AT" sz="3200" dirty="0" err="1"/>
              <a:t>opt</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582187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3777262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Questions </a:t>
            </a:r>
            <a:r>
              <a:rPr lang="de-AT" sz="3200" dirty="0" err="1"/>
              <a:t>about</a:t>
            </a:r>
            <a:r>
              <a:rPr lang="de-AT" sz="3200" dirty="0"/>
              <a:t> </a:t>
            </a:r>
            <a:r>
              <a:rPr lang="de-AT" sz="3200" dirty="0" err="1"/>
              <a:t>the</a:t>
            </a:r>
            <a:r>
              <a:rPr lang="de-AT" sz="3200" dirty="0"/>
              <a:t> </a:t>
            </a:r>
            <a:r>
              <a:rPr lang="de-AT" sz="3200" dirty="0" err="1"/>
              <a:t>muscle</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432727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Calculations</a:t>
            </a:r>
            <a:r>
              <a:rPr lang="de-AT" sz="3200" dirty="0"/>
              <a:t> </a:t>
            </a:r>
            <a:r>
              <a:rPr lang="de-AT" sz="3200" dirty="0" err="1"/>
              <a:t>joint</a:t>
            </a:r>
            <a:r>
              <a:rPr lang="de-AT" sz="3200" dirty="0"/>
              <a:t> </a:t>
            </a:r>
            <a:r>
              <a:rPr lang="de-AT" sz="3200" dirty="0" err="1"/>
              <a:t>contact</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
        <p:nvSpPr>
          <p:cNvPr id="7" name="Title 1">
            <a:extLst>
              <a:ext uri="{FF2B5EF4-FFF2-40B4-BE49-F238E27FC236}">
                <a16:creationId xmlns:a16="http://schemas.microsoft.com/office/drawing/2014/main" id="{84EA3892-3EFD-4C11-8EDC-181E23E447E2}"/>
              </a:ext>
            </a:extLst>
          </p:cNvPr>
          <p:cNvSpPr txBox="1">
            <a:spLocks/>
          </p:cNvSpPr>
          <p:nvPr/>
        </p:nvSpPr>
        <p:spPr>
          <a:xfrm>
            <a:off x="288077" y="1967432"/>
            <a:ext cx="8099124" cy="1007997"/>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100000"/>
              </a:lnSpc>
              <a:spcBef>
                <a:spcPct val="0"/>
              </a:spcBef>
              <a:buNone/>
              <a:defRPr sz="2400" b="1" i="0" kern="1200">
                <a:solidFill>
                  <a:srgbClr val="E73440"/>
                </a:solidFill>
                <a:latin typeface="+mj-lt"/>
                <a:ea typeface="+mj-ea"/>
                <a:cs typeface="+mj-cs"/>
              </a:defRPr>
            </a:lvl1pPr>
          </a:lstStyle>
          <a:p>
            <a:r>
              <a:rPr lang="de-AT" sz="3200" dirty="0"/>
              <a:t>Parent </a:t>
            </a:r>
            <a:r>
              <a:rPr lang="de-AT" sz="3200" dirty="0" err="1"/>
              <a:t>or</a:t>
            </a:r>
            <a:r>
              <a:rPr lang="de-AT" sz="3200" dirty="0"/>
              <a:t> </a:t>
            </a:r>
            <a:r>
              <a:rPr lang="de-AT" sz="3200" dirty="0" err="1"/>
              <a:t>child</a:t>
            </a:r>
            <a:endParaRPr lang="de-AT" sz="3200" dirty="0"/>
          </a:p>
          <a:p>
            <a:endParaRPr lang="de-AT" sz="3200" dirty="0"/>
          </a:p>
          <a:p>
            <a:r>
              <a:rPr lang="de-AT" sz="3200" dirty="0"/>
              <a:t>Body </a:t>
            </a:r>
            <a:r>
              <a:rPr lang="de-AT" sz="3200" dirty="0" err="1"/>
              <a:t>orientations</a:t>
            </a:r>
            <a:endParaRPr lang="de-AT" sz="3200" dirty="0"/>
          </a:p>
        </p:txBody>
      </p:sp>
      <p:pic>
        <p:nvPicPr>
          <p:cNvPr id="3" name="Picture 2">
            <a:extLst>
              <a:ext uri="{FF2B5EF4-FFF2-40B4-BE49-F238E27FC236}">
                <a16:creationId xmlns:a16="http://schemas.microsoft.com/office/drawing/2014/main" id="{FB974E66-D325-44FE-9B90-02191B32B623}"/>
              </a:ext>
            </a:extLst>
          </p:cNvPr>
          <p:cNvPicPr>
            <a:picLocks noChangeAspect="1"/>
          </p:cNvPicPr>
          <p:nvPr/>
        </p:nvPicPr>
        <p:blipFill>
          <a:blip r:embed="rId2"/>
          <a:stretch>
            <a:fillRect/>
          </a:stretch>
        </p:blipFill>
        <p:spPr>
          <a:xfrm>
            <a:off x="7152849" y="2015490"/>
            <a:ext cx="4319151" cy="2827020"/>
          </a:xfrm>
          <a:prstGeom prst="rect">
            <a:avLst/>
          </a:prstGeom>
        </p:spPr>
      </p:pic>
    </p:spTree>
    <p:extLst>
      <p:ext uri="{BB962C8B-B14F-4D97-AF65-F5344CB8AC3E}">
        <p14:creationId xmlns:p14="http://schemas.microsoft.com/office/powerpoint/2010/main" val="3018141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2179</Words>
  <Application>Microsoft Office PowerPoint</Application>
  <PresentationFormat>Widescreen</PresentationFormat>
  <Paragraphs>373</Paragraphs>
  <Slides>71</Slides>
  <Notes>16</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ＭＳ Ｐゴシック</vt:lpstr>
      <vt:lpstr>Arial</vt:lpstr>
      <vt:lpstr>Calibri</vt:lpstr>
      <vt:lpstr>Calibri Light</vt:lpstr>
      <vt:lpstr>Consolas</vt:lpstr>
      <vt:lpstr>Symbol</vt:lpstr>
      <vt:lpstr>Times New Roman</vt:lpstr>
      <vt:lpstr>Verdana</vt:lpstr>
      <vt:lpstr>Office Theme</vt:lpstr>
      <vt:lpstr>Blended intensive programme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in opensim</vt:lpstr>
      <vt:lpstr>Inverse vs forward simulations</vt:lpstr>
      <vt:lpstr>Inverse approach</vt:lpstr>
      <vt:lpstr>What is a musculoskeletal model?</vt:lpstr>
      <vt:lpstr>Time to practice (use the folder “Hello_world_of_simulations”)</vt:lpstr>
      <vt:lpstr>Questions</vt:lpstr>
      <vt:lpstr>File types</vt:lpstr>
      <vt:lpstr>Time to practice (practice plotting and explore files)</vt:lpstr>
      <vt:lpstr>Questions</vt:lpstr>
      <vt:lpstr>Break (10-15 min) </vt:lpstr>
      <vt:lpstr>GUI vs CMD  </vt:lpstr>
      <vt:lpstr>Run your first simulations</vt:lpstr>
      <vt:lpstr>Time to practice (perform all analysis and plot results)</vt:lpstr>
      <vt:lpstr>Questions</vt:lpstr>
      <vt:lpstr>Musculoskeletal (MSK) modeling</vt:lpstr>
      <vt:lpstr>Time to practice (Sprinting)</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(IK with wrong weights)</vt:lpstr>
      <vt:lpstr>Time to practice (IK with wrong weights )</vt:lpstr>
      <vt:lpstr>Torque (τ)/Moment (M)</vt:lpstr>
      <vt:lpstr>Torque (τ)/Moment (M)</vt:lpstr>
      <vt:lpstr>Time to practice (prepare the GRF files)</vt:lpstr>
      <vt:lpstr>Questions</vt:lpstr>
      <vt:lpstr>Muscle forces in openSim</vt:lpstr>
      <vt:lpstr>Forces / muscle mechanics </vt:lpstr>
      <vt:lpstr>Muscle moment arms</vt:lpstr>
      <vt:lpstr>Muscle moment arms</vt:lpstr>
      <vt:lpstr>Theroy muscle and static opt</vt:lpstr>
      <vt:lpstr>Time to practice (static optimisation)</vt:lpstr>
      <vt:lpstr>Questions about the muscle forces</vt:lpstr>
      <vt:lpstr>Calculations joint contact forces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74</cp:revision>
  <dcterms:created xsi:type="dcterms:W3CDTF">2023-10-03T13:58:14Z</dcterms:created>
  <dcterms:modified xsi:type="dcterms:W3CDTF">2023-10-09T09:47:55Z</dcterms:modified>
</cp:coreProperties>
</file>